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jpg" ContentType="image/jp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5152" y="147955"/>
            <a:ext cx="5933694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DFDF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9B9B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DFDF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DFDF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6997" y="235457"/>
            <a:ext cx="435000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DFDF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4" y="1620977"/>
            <a:ext cx="8073390" cy="324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9B9B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4410836"/>
            <a:ext cx="30962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MECHANICS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5306948"/>
            <a:ext cx="1447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0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IB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YSICS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257" y="147955"/>
            <a:ext cx="6556375" cy="1367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43150" marR="5080" indent="-23310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Average speed &amp;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Average  velocity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6879"/>
            <a:ext cx="7996555" cy="3245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Average speed</a:t>
            </a:r>
            <a:r>
              <a:rPr dirty="0" sz="3200" spc="-4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Average velocity = </a:t>
            </a:r>
            <a:r>
              <a:rPr dirty="0" u="heavy" sz="3200" spc="-5">
                <a:solidFill>
                  <a:srgbClr val="B9B9B9"/>
                </a:solidFill>
                <a:uFill>
                  <a:solidFill>
                    <a:srgbClr val="B9B9B9"/>
                  </a:solidFill>
                </a:uFill>
                <a:latin typeface="Arial"/>
                <a:cs typeface="Arial"/>
              </a:rPr>
              <a:t>total displacement</a:t>
            </a:r>
            <a:r>
              <a:rPr dirty="0" u="heavy" sz="3200" spc="-90">
                <a:solidFill>
                  <a:srgbClr val="B9B9B9"/>
                </a:solidFill>
                <a:uFill>
                  <a:solidFill>
                    <a:srgbClr val="B9B9B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>
                <a:solidFill>
                  <a:srgbClr val="B9B9B9"/>
                </a:solidFill>
                <a:uFill>
                  <a:solidFill>
                    <a:srgbClr val="B9B9B9"/>
                  </a:solidFill>
                </a:uFill>
                <a:latin typeface="Arial"/>
                <a:cs typeface="Arial"/>
              </a:rPr>
              <a:t>(s)</a:t>
            </a:r>
            <a:endParaRPr sz="3200">
              <a:latin typeface="Arial"/>
              <a:cs typeface="Arial"/>
            </a:endParaRPr>
          </a:p>
          <a:p>
            <a:pPr marL="4585335">
              <a:lnSpc>
                <a:spcPct val="100000"/>
              </a:lnSpc>
              <a:spcBef>
                <a:spcPts val="5"/>
              </a:spcBef>
            </a:pP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total time</a:t>
            </a:r>
            <a:r>
              <a:rPr dirty="0" sz="3200" spc="-2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(t)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If </a:t>
            </a:r>
            <a:r>
              <a:rPr dirty="0" sz="3200" i="1">
                <a:solidFill>
                  <a:srgbClr val="B9B9B9"/>
                </a:solidFill>
                <a:latin typeface="Arial"/>
                <a:cs typeface="Arial"/>
              </a:rPr>
              <a:t>u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initial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velocity &amp; </a:t>
            </a:r>
            <a:r>
              <a:rPr dirty="0" sz="3200" i="1">
                <a:solidFill>
                  <a:srgbClr val="B9B9B9"/>
                </a:solidFill>
                <a:latin typeface="Arial"/>
                <a:cs typeface="Arial"/>
              </a:rPr>
              <a:t>v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final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velocity</a:t>
            </a:r>
            <a:r>
              <a:rPr dirty="0" sz="3200" spc="-114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of  the</a:t>
            </a:r>
            <a:r>
              <a:rPr dirty="0" sz="3200" spc="-1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object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2335" y="2060448"/>
            <a:ext cx="2592323" cy="8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64635" y="4940808"/>
            <a:ext cx="1943100" cy="106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0064" y="4936235"/>
            <a:ext cx="1952625" cy="1079500"/>
          </a:xfrm>
          <a:custGeom>
            <a:avLst/>
            <a:gdLst/>
            <a:ahLst/>
            <a:cxnLst/>
            <a:rect l="l" t="t" r="r" b="b"/>
            <a:pathLst>
              <a:path w="1952625" h="1079500">
                <a:moveTo>
                  <a:pt x="0" y="1078992"/>
                </a:moveTo>
                <a:lnTo>
                  <a:pt x="1952243" y="1078992"/>
                </a:lnTo>
                <a:lnTo>
                  <a:pt x="1952243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483234"/>
            <a:ext cx="56540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Instantaneous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Velocity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6235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It is the average velocity obtained during  an interval </a:t>
            </a:r>
            <a:r>
              <a:rPr dirty="0" spc="-5"/>
              <a:t>of </a:t>
            </a:r>
            <a:r>
              <a:rPr dirty="0"/>
              <a:t>time which is very very</a:t>
            </a:r>
            <a:r>
              <a:rPr dirty="0" spc="-85"/>
              <a:t> </a:t>
            </a:r>
            <a:r>
              <a:rPr dirty="0"/>
              <a:t>small.</a:t>
            </a:r>
          </a:p>
          <a:p>
            <a:pPr marL="356235" marR="59499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The slope of the </a:t>
            </a:r>
            <a:r>
              <a:rPr dirty="0" spc="-5"/>
              <a:t>tangent </a:t>
            </a:r>
            <a:r>
              <a:rPr dirty="0"/>
              <a:t>to </a:t>
            </a:r>
            <a:r>
              <a:rPr dirty="0" spc="-5"/>
              <a:t>the </a:t>
            </a:r>
            <a:r>
              <a:rPr dirty="0"/>
              <a:t>graph</a:t>
            </a:r>
            <a:r>
              <a:rPr dirty="0" spc="-65"/>
              <a:t> </a:t>
            </a:r>
            <a:r>
              <a:rPr dirty="0" spc="-10"/>
              <a:t>of  </a:t>
            </a:r>
            <a:r>
              <a:rPr dirty="0"/>
              <a:t>the position versus time is</a:t>
            </a:r>
            <a:r>
              <a:rPr dirty="0" spc="-80"/>
              <a:t> </a:t>
            </a:r>
            <a:r>
              <a:rPr dirty="0"/>
              <a:t>velocity.</a:t>
            </a:r>
          </a:p>
          <a:p>
            <a:pPr marL="635">
              <a:lnSpc>
                <a:spcPct val="100000"/>
              </a:lnSpc>
              <a:spcBef>
                <a:spcPts val="30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623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/>
              <a:t>v=</a:t>
            </a:r>
          </a:p>
        </p:txBody>
      </p:sp>
      <p:sp>
        <p:nvSpPr>
          <p:cNvPr id="4" name="object 4"/>
          <p:cNvSpPr/>
          <p:nvPr/>
        </p:nvSpPr>
        <p:spPr>
          <a:xfrm>
            <a:off x="1548383" y="3788664"/>
            <a:ext cx="2138172" cy="129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557" y="483234"/>
            <a:ext cx="55613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Instantaneous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velocity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1484375"/>
            <a:ext cx="7560564" cy="489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748" y="483234"/>
            <a:ext cx="47790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Velocity time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graph</a:t>
            </a:r>
          </a:p>
        </p:txBody>
      </p:sp>
      <p:sp>
        <p:nvSpPr>
          <p:cNvPr id="3" name="object 3"/>
          <p:cNvSpPr/>
          <p:nvPr/>
        </p:nvSpPr>
        <p:spPr>
          <a:xfrm>
            <a:off x="1168908" y="1341119"/>
            <a:ext cx="7565135" cy="489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805" y="483234"/>
            <a:ext cx="31038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Ac</a:t>
            </a:r>
            <a:r>
              <a:rPr dirty="0" spc="5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eleration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6108700" cy="2855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rate of change of</a:t>
            </a:r>
            <a:r>
              <a:rPr dirty="0" sz="3200" spc="-8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velocity.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585335" algn="l"/>
              </a:tabLst>
            </a:pPr>
            <a:r>
              <a:rPr dirty="0" sz="3200" b="1">
                <a:solidFill>
                  <a:srgbClr val="B9B9B9"/>
                </a:solidFill>
                <a:latin typeface="Arial"/>
                <a:cs typeface="Arial"/>
              </a:rPr>
              <a:t>Acceleration=	(</a:t>
            </a:r>
            <a:r>
              <a:rPr dirty="0" sz="3200" spc="-35" b="1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B9B9B9"/>
                </a:solidFill>
                <a:latin typeface="Arial"/>
                <a:cs typeface="Arial"/>
              </a:rPr>
              <a:t>v-u)/t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B9B9B9"/>
                </a:solidFill>
                <a:latin typeface="Arial"/>
                <a:cs typeface="Arial"/>
              </a:rPr>
              <a:t>SI unit is</a:t>
            </a:r>
            <a:r>
              <a:rPr dirty="0" sz="3200" spc="-60" b="1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5" b="1">
                <a:solidFill>
                  <a:srgbClr val="B9B9B9"/>
                </a:solidFill>
                <a:latin typeface="Arial"/>
                <a:cs typeface="Arial"/>
              </a:rPr>
              <a:t>ms</a:t>
            </a:r>
            <a:r>
              <a:rPr dirty="0" baseline="25132" sz="3150" spc="7" b="1">
                <a:solidFill>
                  <a:srgbClr val="B9B9B9"/>
                </a:solidFill>
                <a:latin typeface="Arial"/>
                <a:cs typeface="Arial"/>
              </a:rPr>
              <a:t>-2</a:t>
            </a:r>
            <a:endParaRPr baseline="25132" sz="3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264" y="2421635"/>
            <a:ext cx="647700" cy="134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 in position</a:t>
            </a:r>
            <a:r>
              <a:rPr dirty="0" spc="-60"/>
              <a:t> </a:t>
            </a:r>
            <a:r>
              <a:rPr dirty="0"/>
              <a:t>from  Velocity Vs Time</a:t>
            </a:r>
            <a:r>
              <a:rPr dirty="0" spc="-100"/>
              <a:t> </a:t>
            </a:r>
            <a:r>
              <a:rPr dirty="0"/>
              <a:t>graph</a:t>
            </a:r>
          </a:p>
        </p:txBody>
      </p:sp>
      <p:sp>
        <p:nvSpPr>
          <p:cNvPr id="3" name="object 3"/>
          <p:cNvSpPr/>
          <p:nvPr/>
        </p:nvSpPr>
        <p:spPr>
          <a:xfrm>
            <a:off x="1115567" y="2781300"/>
            <a:ext cx="6944868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437" y="1870710"/>
            <a:ext cx="858266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692015" algn="l"/>
              </a:tabLst>
            </a:pPr>
            <a:r>
              <a:rPr dirty="0" sz="2000" b="1">
                <a:solidFill>
                  <a:srgbClr val="616161"/>
                </a:solidFill>
                <a:latin typeface="Arial"/>
                <a:cs typeface="Arial"/>
              </a:rPr>
              <a:t>The area under the </a:t>
            </a:r>
            <a:r>
              <a:rPr dirty="0" sz="2000" spc="-5" b="1">
                <a:solidFill>
                  <a:srgbClr val="616161"/>
                </a:solidFill>
                <a:latin typeface="Arial"/>
                <a:cs typeface="Arial"/>
              </a:rPr>
              <a:t>curve </a:t>
            </a:r>
            <a:r>
              <a:rPr dirty="0" sz="2000" b="1">
                <a:solidFill>
                  <a:srgbClr val="616161"/>
                </a:solidFill>
                <a:latin typeface="Arial"/>
                <a:cs typeface="Arial"/>
              </a:rPr>
              <a:t>in</a:t>
            </a:r>
            <a:r>
              <a:rPr dirty="0" sz="2000" spc="-15" b="1">
                <a:solidFill>
                  <a:srgbClr val="61616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16161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616161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616161"/>
                </a:solidFill>
                <a:latin typeface="Arial"/>
                <a:cs typeface="Arial"/>
              </a:rPr>
              <a:t>velocity	versus </a:t>
            </a:r>
            <a:r>
              <a:rPr dirty="0" sz="2000" b="1">
                <a:solidFill>
                  <a:srgbClr val="616161"/>
                </a:solidFill>
                <a:latin typeface="Arial"/>
                <a:cs typeface="Arial"/>
              </a:rPr>
              <a:t>time graph is the</a:t>
            </a:r>
            <a:r>
              <a:rPr dirty="0" sz="2000" spc="-120" b="1">
                <a:solidFill>
                  <a:srgbClr val="61616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16161"/>
                </a:solidFill>
                <a:latin typeface="Arial"/>
                <a:cs typeface="Arial"/>
              </a:rPr>
              <a:t>change  in</a:t>
            </a:r>
            <a:r>
              <a:rPr dirty="0" sz="2000" spc="-15" b="1">
                <a:solidFill>
                  <a:srgbClr val="61616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616161"/>
                </a:solidFill>
                <a:latin typeface="Arial"/>
                <a:cs typeface="Arial"/>
              </a:rPr>
              <a:t>position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77" y="408254"/>
            <a:ext cx="59321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BFBFB"/>
                </a:solidFill>
              </a:rPr>
              <a:t>Answer to above</a:t>
            </a:r>
            <a:r>
              <a:rPr dirty="0" spc="-80">
                <a:solidFill>
                  <a:srgbClr val="FBFBFB"/>
                </a:solidFill>
              </a:rPr>
              <a:t> </a:t>
            </a:r>
            <a:r>
              <a:rPr dirty="0">
                <a:solidFill>
                  <a:srgbClr val="FBFBFB"/>
                </a:solidFill>
              </a:rPr>
              <a:t>graph: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33525"/>
            <a:ext cx="8715375" cy="5099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total distance travelled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by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 object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sum of all the distances it travelled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during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 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time interval.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In the first two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seconds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travelled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3 m.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Then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travelled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6 </a:t>
            </a:r>
            <a:r>
              <a:rPr dirty="0" sz="3200" spc="5">
                <a:solidFill>
                  <a:srgbClr val="B9B9B9"/>
                </a:solidFill>
                <a:latin typeface="Arial"/>
                <a:cs typeface="Arial"/>
              </a:rPr>
              <a:t>m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in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next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two seconds.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Then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over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next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five</a:t>
            </a:r>
            <a:r>
              <a:rPr dirty="0" sz="3200" spc="-17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seconds, 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object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moved 4.5 m, . so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total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distance  is 3 +6 +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4.5 =13.5</a:t>
            </a:r>
            <a:r>
              <a:rPr dirty="0" sz="3200" spc="-3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Down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graph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travelled</a:t>
            </a:r>
            <a:r>
              <a:rPr dirty="0" sz="3200" spc="-7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-4m</a:t>
            </a:r>
            <a:endParaRPr sz="3200">
              <a:latin typeface="Arial"/>
              <a:cs typeface="Arial"/>
            </a:endParaRPr>
          </a:p>
          <a:p>
            <a:pPr marL="355600" marR="8064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displacement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of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object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13.5-4</a:t>
            </a:r>
            <a:r>
              <a:rPr dirty="0" sz="3200" spc="-9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=  9.5m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736" y="483234"/>
            <a:ext cx="49701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Equations of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997190" cy="11969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Change in position = Area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under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</a:t>
            </a:r>
            <a:r>
              <a:rPr dirty="0" sz="3200" spc="-7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curve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∆s = Average velocity x</a:t>
            </a:r>
            <a:r>
              <a:rPr dirty="0" sz="3200" spc="-4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62780"/>
            <a:ext cx="5839460" cy="168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7400" algn="l"/>
                <a:tab pos="239522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∆s =	t	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,substitute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v=u +</a:t>
            </a:r>
            <a:r>
              <a:rPr dirty="0" sz="3200" spc="-8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at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∆s =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ut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+1/2</a:t>
            </a:r>
            <a:r>
              <a:rPr dirty="0" sz="3200" spc="-3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at</a:t>
            </a:r>
            <a:r>
              <a:rPr dirty="0" baseline="25132" sz="3150">
                <a:solidFill>
                  <a:srgbClr val="B9B9B9"/>
                </a:solidFill>
                <a:latin typeface="Arial"/>
                <a:cs typeface="Arial"/>
              </a:rPr>
              <a:t>2</a:t>
            </a:r>
            <a:endParaRPr baseline="25132" sz="31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4455" y="2709672"/>
            <a:ext cx="1943099" cy="106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5232" y="3717035"/>
            <a:ext cx="1080516" cy="106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117" y="483234"/>
            <a:ext cx="3444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FFFFFF"/>
                </a:solidFill>
              </a:rPr>
              <a:t>Continued…..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4812030" cy="178244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∆s =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Average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velocity x</a:t>
            </a:r>
            <a:r>
              <a:rPr dirty="0" sz="3200" spc="-55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Substitute for</a:t>
            </a:r>
            <a:r>
              <a:rPr dirty="0" sz="3200" spc="-35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t=(v-u)/a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∆s = (</a:t>
            </a:r>
            <a:r>
              <a:rPr dirty="0" sz="3200" b="1">
                <a:solidFill>
                  <a:srgbClr val="DFDFDF"/>
                </a:solidFill>
                <a:latin typeface="Arial"/>
                <a:cs typeface="Arial"/>
              </a:rPr>
              <a:t>V</a:t>
            </a:r>
            <a:r>
              <a:rPr dirty="0" baseline="25132" sz="3150" b="1">
                <a:solidFill>
                  <a:srgbClr val="DFDFDF"/>
                </a:solidFill>
                <a:latin typeface="Arial"/>
                <a:cs typeface="Arial"/>
              </a:rPr>
              <a:t>2 </a:t>
            </a:r>
            <a:r>
              <a:rPr dirty="0" sz="3200" b="1">
                <a:solidFill>
                  <a:srgbClr val="DFDFDF"/>
                </a:solidFill>
                <a:latin typeface="Arial"/>
                <a:cs typeface="Arial"/>
              </a:rPr>
              <a:t>–u</a:t>
            </a:r>
            <a:r>
              <a:rPr dirty="0" baseline="25132" sz="3150" b="1">
                <a:solidFill>
                  <a:srgbClr val="DFDFDF"/>
                </a:solidFill>
                <a:latin typeface="Arial"/>
                <a:cs typeface="Arial"/>
              </a:rPr>
              <a:t>2 </a:t>
            </a:r>
            <a:r>
              <a:rPr dirty="0" sz="3200" b="1">
                <a:solidFill>
                  <a:srgbClr val="DFDFDF"/>
                </a:solidFill>
                <a:latin typeface="Arial"/>
                <a:cs typeface="Arial"/>
              </a:rPr>
              <a:t>)</a:t>
            </a:r>
            <a:r>
              <a:rPr dirty="0" sz="3200" spc="-605" b="1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DFDFDF"/>
                </a:solidFill>
                <a:latin typeface="Arial"/>
                <a:cs typeface="Arial"/>
              </a:rPr>
              <a:t>/2a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329" y="229870"/>
            <a:ext cx="778129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1F1F1"/>
                </a:solidFill>
                <a:latin typeface="Arial"/>
                <a:cs typeface="Arial"/>
              </a:rPr>
              <a:t>Equations of Motion </a:t>
            </a:r>
            <a:r>
              <a:rPr dirty="0" sz="3200" b="1">
                <a:solidFill>
                  <a:srgbClr val="FFC000"/>
                </a:solidFill>
                <a:latin typeface="Arial"/>
                <a:cs typeface="Arial"/>
              </a:rPr>
              <a:t>SUVAT</a:t>
            </a:r>
            <a:r>
              <a:rPr dirty="0" sz="3200" b="1">
                <a:solidFill>
                  <a:srgbClr val="F1F1F1"/>
                </a:solidFill>
                <a:latin typeface="Arial"/>
                <a:cs typeface="Arial"/>
              </a:rPr>
              <a:t>(can only</a:t>
            </a:r>
            <a:r>
              <a:rPr dirty="0" sz="3200" spc="-215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1F1F1"/>
                </a:solidFill>
                <a:latin typeface="Arial"/>
                <a:cs typeface="Arial"/>
              </a:rPr>
              <a:t>be  applied when </a:t>
            </a:r>
            <a:r>
              <a:rPr dirty="0" sz="3200" spc="-5" b="1">
                <a:solidFill>
                  <a:srgbClr val="F1F1F1"/>
                </a:solidFill>
                <a:latin typeface="Arial"/>
                <a:cs typeface="Arial"/>
              </a:rPr>
              <a:t>acceleration </a:t>
            </a:r>
            <a:r>
              <a:rPr dirty="0" sz="3200" b="1">
                <a:solidFill>
                  <a:srgbClr val="F1F1F1"/>
                </a:solidFill>
                <a:latin typeface="Arial"/>
                <a:cs typeface="Arial"/>
              </a:rPr>
              <a:t>is</a:t>
            </a:r>
            <a:r>
              <a:rPr dirty="0" sz="3200" spc="-145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1F1F1"/>
                </a:solidFill>
                <a:latin typeface="Arial"/>
                <a:cs typeface="Arial"/>
              </a:rPr>
              <a:t>constant)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2348483"/>
            <a:ext cx="3744467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67307" y="2588767"/>
            <a:ext cx="4965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s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5007" y="2224303"/>
            <a:ext cx="79375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130" marR="5080" indent="-278765">
              <a:lnSpc>
                <a:spcPct val="117900"/>
              </a:lnSpc>
              <a:spcBef>
                <a:spcPts val="100"/>
              </a:spcBef>
            </a:pPr>
            <a:r>
              <a:rPr dirty="0" sz="2800" spc="-5">
                <a:latin typeface="Arial"/>
                <a:cs typeface="Arial"/>
              </a:rPr>
              <a:t>u +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v  2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8733" y="2660142"/>
            <a:ext cx="1117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8473" y="2780538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 h="0">
                <a:moveTo>
                  <a:pt x="0" y="0"/>
                </a:moveTo>
                <a:lnTo>
                  <a:pt x="574548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240" y="4364735"/>
            <a:ext cx="4043172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6240" y="4653153"/>
            <a:ext cx="40436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5506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v</a:t>
            </a:r>
            <a:r>
              <a:rPr dirty="0" baseline="24305" sz="2400" spc="-7">
                <a:latin typeface="Arial"/>
                <a:cs typeface="Arial"/>
              </a:rPr>
              <a:t>2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baseline="24305" sz="2400" spc="-15">
                <a:latin typeface="Arial"/>
                <a:cs typeface="Arial"/>
              </a:rPr>
              <a:t>2 </a:t>
            </a:r>
            <a:r>
              <a:rPr dirty="0" sz="2400">
                <a:latin typeface="Arial"/>
                <a:cs typeface="Arial"/>
              </a:rPr>
              <a:t>+</a:t>
            </a:r>
            <a:r>
              <a:rPr dirty="0" sz="2400" spc="-4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2as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8408" y="2276855"/>
            <a:ext cx="4043172" cy="979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788408" y="2589402"/>
            <a:ext cx="404367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1572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v = u +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6444" y="4436364"/>
            <a:ext cx="3774948" cy="86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76444" y="4634865"/>
            <a:ext cx="37750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13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s = </a:t>
            </a:r>
            <a:r>
              <a:rPr dirty="0" sz="2800">
                <a:latin typeface="Arial"/>
                <a:cs typeface="Arial"/>
              </a:rPr>
              <a:t>ut </a:t>
            </a:r>
            <a:r>
              <a:rPr dirty="0" sz="2800" spc="-5">
                <a:latin typeface="Arial"/>
                <a:cs typeface="Arial"/>
              </a:rPr>
              <a:t>+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½at</a:t>
            </a:r>
            <a:r>
              <a:rPr dirty="0" baseline="25525" sz="2775">
                <a:latin typeface="Arial"/>
                <a:cs typeface="Arial"/>
              </a:rPr>
              <a:t>2</a:t>
            </a:r>
            <a:endParaRPr baseline="25525" sz="27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648" y="774903"/>
            <a:ext cx="49999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Kinematic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996287"/>
            <a:ext cx="4907915" cy="295211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Scalar &amp;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Vector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Motion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Distance &amp;</a:t>
            </a:r>
            <a:r>
              <a:rPr dirty="0" sz="3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Displacement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Acceleration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2120" y="483234"/>
            <a:ext cx="4159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Projectile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56220" cy="305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A </a:t>
            </a:r>
            <a:r>
              <a:rPr dirty="0" sz="3200" spc="-5" b="1">
                <a:solidFill>
                  <a:srgbClr val="DFDFDF"/>
                </a:solidFill>
                <a:latin typeface="Arial"/>
                <a:cs typeface="Arial"/>
              </a:rPr>
              <a:t>projectile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is an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object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that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has been 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given an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initial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velocity by some sort of  short-lived force,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and then moves</a:t>
            </a:r>
            <a:r>
              <a:rPr dirty="0" sz="3200" spc="-114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through 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the air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under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the influence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of</a:t>
            </a:r>
            <a:r>
              <a:rPr dirty="0" sz="3200" spc="-60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gravity.</a:t>
            </a:r>
            <a:endParaRPr sz="3200">
              <a:latin typeface="Arial"/>
              <a:cs typeface="Arial"/>
            </a:endParaRPr>
          </a:p>
          <a:p>
            <a:pPr marL="355600" marR="1033780" indent="-342900">
              <a:lnSpc>
                <a:spcPts val="3829"/>
              </a:lnSpc>
              <a:spcBef>
                <a:spcPts val="919"/>
              </a:spcBef>
              <a:buFont typeface="Arial"/>
              <a:buChar char="•"/>
              <a:tabLst>
                <a:tab pos="354965" algn="l"/>
                <a:tab pos="355600" algn="l"/>
                <a:tab pos="2321560" algn="l"/>
              </a:tabLst>
            </a:pPr>
            <a:r>
              <a:rPr dirty="0" sz="3200" spc="-5">
                <a:solidFill>
                  <a:srgbClr val="DFDFDF"/>
                </a:solidFill>
                <a:latin typeface="Symbol"/>
                <a:cs typeface="Symbol"/>
              </a:rPr>
              <a:t>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Baseballs, stones,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or </a:t>
            </a:r>
            <a:r>
              <a:rPr dirty="0" sz="3200" spc="-5">
                <a:solidFill>
                  <a:srgbClr val="DFDFDF"/>
                </a:solidFill>
                <a:latin typeface="Arial"/>
                <a:cs typeface="Arial"/>
              </a:rPr>
              <a:t>bullets are</a:t>
            </a:r>
            <a:r>
              <a:rPr dirty="0" sz="3200" spc="-45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all  examples	of</a:t>
            </a:r>
            <a:r>
              <a:rPr dirty="0" sz="3200" spc="-20">
                <a:solidFill>
                  <a:srgbClr val="DFDFD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DFDFDF"/>
                </a:solidFill>
                <a:latin typeface="Arial"/>
                <a:cs typeface="Arial"/>
              </a:rPr>
              <a:t>projectiles.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260604"/>
            <a:ext cx="6551676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205227"/>
            <a:ext cx="9143999" cy="439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61" y="272922"/>
            <a:ext cx="80314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Some </a:t>
            </a:r>
            <a:r>
              <a:rPr dirty="0" sz="3600" spc="-5"/>
              <a:t>examples of projectiles</a:t>
            </a:r>
            <a:r>
              <a:rPr dirty="0" sz="3600" spc="-35"/>
              <a:t> </a:t>
            </a:r>
            <a:r>
              <a:rPr dirty="0" sz="3600" spc="-5"/>
              <a:t>include…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537677"/>
            <a:ext cx="8877935" cy="438023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baseball that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has been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pitched, batted,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or</a:t>
            </a:r>
            <a:r>
              <a:rPr dirty="0" sz="2800" spc="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thrown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bullet the instant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it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exits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the barrel of a gun or</a:t>
            </a:r>
            <a:r>
              <a:rPr dirty="0" sz="280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rifle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bus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driven off an uncompleted</a:t>
            </a:r>
            <a:r>
              <a:rPr dirty="0" sz="2800" spc="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bridge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a moving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airplane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in the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air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with its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engines and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wings  disabled</a:t>
            </a:r>
            <a:endParaRPr sz="2800">
              <a:latin typeface="Arial"/>
              <a:cs typeface="Arial"/>
            </a:endParaRPr>
          </a:p>
          <a:p>
            <a:pPr marL="355600" marR="55943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runner in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mid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stride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(since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they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momentarily lose 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contact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with the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ground)</a:t>
            </a:r>
            <a:endParaRPr sz="2800">
              <a:latin typeface="Arial"/>
              <a:cs typeface="Arial"/>
            </a:endParaRPr>
          </a:p>
          <a:p>
            <a:pPr marL="355600" marR="40576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the space shuttle or </a:t>
            </a:r>
            <a:r>
              <a:rPr dirty="0" sz="2800">
                <a:solidFill>
                  <a:srgbClr val="FBFBFB"/>
                </a:solidFill>
                <a:latin typeface="Arial"/>
                <a:cs typeface="Arial"/>
              </a:rPr>
              <a:t>any other spacecraft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after main  engine cut off</a:t>
            </a:r>
            <a:r>
              <a:rPr dirty="0" sz="280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BFBFB"/>
                </a:solidFill>
                <a:latin typeface="Arial"/>
                <a:cs typeface="Arial"/>
              </a:rPr>
              <a:t>(MECO)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483234"/>
            <a:ext cx="50939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Force on a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projectile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889240" cy="3051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BFBFB"/>
                </a:solidFill>
                <a:latin typeface="Arial"/>
                <a:cs typeface="Arial"/>
              </a:rPr>
              <a:t>The force of primary importance acting</a:t>
            </a:r>
            <a:r>
              <a:rPr dirty="0" sz="3200" spc="-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FBFB"/>
                </a:solidFill>
                <a:latin typeface="Arial"/>
                <a:cs typeface="Arial"/>
              </a:rPr>
              <a:t>on  a projectile </a:t>
            </a:r>
            <a:r>
              <a:rPr dirty="0" sz="3200" spc="-5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3200" spc="-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FBFB"/>
                </a:solidFill>
                <a:latin typeface="Arial"/>
                <a:cs typeface="Arial"/>
              </a:rPr>
              <a:t>gravity.</a:t>
            </a:r>
            <a:endParaRPr sz="3200">
              <a:latin typeface="Arial"/>
              <a:cs typeface="Arial"/>
            </a:endParaRPr>
          </a:p>
          <a:p>
            <a:pPr marL="355600" marR="1365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DFDFD"/>
                </a:solidFill>
                <a:latin typeface="Arial"/>
                <a:cs typeface="Arial"/>
              </a:rPr>
              <a:t>The kinematic </a:t>
            </a:r>
            <a:r>
              <a:rPr dirty="0" sz="3200" spc="-5">
                <a:solidFill>
                  <a:srgbClr val="FDFDFD"/>
                </a:solidFill>
                <a:latin typeface="Arial"/>
                <a:cs typeface="Arial"/>
              </a:rPr>
              <a:t>equations </a:t>
            </a:r>
            <a:r>
              <a:rPr dirty="0" sz="3200">
                <a:solidFill>
                  <a:srgbClr val="FDFDFD"/>
                </a:solidFill>
                <a:latin typeface="Arial"/>
                <a:cs typeface="Arial"/>
              </a:rPr>
              <a:t>for a simple  projectile are those of </a:t>
            </a:r>
            <a:r>
              <a:rPr dirty="0" sz="3200" spc="-5">
                <a:solidFill>
                  <a:srgbClr val="FDFDFD"/>
                </a:solidFill>
                <a:latin typeface="Arial"/>
                <a:cs typeface="Arial"/>
              </a:rPr>
              <a:t>an object</a:t>
            </a:r>
            <a:r>
              <a:rPr dirty="0" sz="3200" spc="-6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DFDFD"/>
                </a:solidFill>
                <a:latin typeface="Arial"/>
                <a:cs typeface="Arial"/>
              </a:rPr>
              <a:t>travelling  </a:t>
            </a:r>
            <a:r>
              <a:rPr dirty="0" sz="3200" spc="-5">
                <a:solidFill>
                  <a:srgbClr val="FDFDFD"/>
                </a:solidFill>
                <a:latin typeface="Arial"/>
                <a:cs typeface="Arial"/>
              </a:rPr>
              <a:t>with…constant horizontal </a:t>
            </a:r>
            <a:r>
              <a:rPr dirty="0" sz="3200">
                <a:solidFill>
                  <a:srgbClr val="FDFDFD"/>
                </a:solidFill>
                <a:latin typeface="Arial"/>
                <a:cs typeface="Arial"/>
              </a:rPr>
              <a:t>velocity </a:t>
            </a:r>
            <a:r>
              <a:rPr dirty="0" sz="3200" spc="-5">
                <a:solidFill>
                  <a:srgbClr val="FDFDFD"/>
                </a:solidFill>
                <a:latin typeface="Arial"/>
                <a:cs typeface="Arial"/>
              </a:rPr>
              <a:t>and  </a:t>
            </a:r>
            <a:r>
              <a:rPr dirty="0" sz="3200">
                <a:solidFill>
                  <a:srgbClr val="FDFDFD"/>
                </a:solidFill>
                <a:latin typeface="Arial"/>
                <a:cs typeface="Arial"/>
              </a:rPr>
              <a:t>constant vertical</a:t>
            </a:r>
            <a:r>
              <a:rPr dirty="0" sz="3200" spc="-55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DFDFD"/>
                </a:solidFill>
                <a:latin typeface="Arial"/>
                <a:cs typeface="Arial"/>
              </a:rPr>
              <a:t>acceleration.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469" y="483234"/>
            <a:ext cx="78320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Kinematic Equations </a:t>
            </a:r>
            <a:r>
              <a:rPr dirty="0" spc="-5"/>
              <a:t>are</a:t>
            </a:r>
            <a:r>
              <a:rPr dirty="0" spc="-65"/>
              <a:t> </a:t>
            </a:r>
            <a:r>
              <a:rPr dirty="0"/>
              <a:t>now…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587500"/>
          <a:ext cx="8435340" cy="451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610"/>
                <a:gridCol w="1068705"/>
                <a:gridCol w="1581150"/>
                <a:gridCol w="741045"/>
                <a:gridCol w="2000885"/>
                <a:gridCol w="704215"/>
              </a:tblGrid>
              <a:tr h="795147">
                <a:tc>
                  <a:txBody>
                    <a:bodyPr/>
                    <a:lstStyle/>
                    <a:p>
                      <a:pPr marL="74422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Horizontal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Vertical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</a:tr>
              <a:tr h="795147"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acceleration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x</a:t>
                      </a:r>
                      <a:endParaRPr baseline="-21367" sz="195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y</a:t>
                      </a:r>
                      <a:endParaRPr baseline="-21367" sz="195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−g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298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795146"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velocity-time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x</a:t>
                      </a:r>
                      <a:endParaRPr baseline="-21367" sz="195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-21367" sz="1950" spc="7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y</a:t>
                      </a:r>
                      <a:endParaRPr baseline="-21367" sz="195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 v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y −</a:t>
                      </a:r>
                      <a:r>
                        <a:rPr dirty="0" sz="2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gt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79510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displacement-time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x</a:t>
                      </a:r>
                      <a:r>
                        <a:rPr dirty="0" baseline="-21367" sz="1950" spc="7">
                          <a:latin typeface="Arial"/>
                          <a:cs typeface="Arial"/>
                        </a:rPr>
                        <a:t>0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-21367" sz="1950" spc="-7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xt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7625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81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 y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0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+ v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yt −</a:t>
                      </a:r>
                      <a:r>
                        <a:rPr dirty="0" sz="2000" spc="-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½gt</a:t>
                      </a:r>
                      <a:r>
                        <a:rPr dirty="0" baseline="25641" sz="1950">
                          <a:latin typeface="Arial"/>
                          <a:cs typeface="Arial"/>
                        </a:rPr>
                        <a:t>2</a:t>
                      </a:r>
                      <a:endParaRPr baseline="25641" sz="1950">
                        <a:latin typeface="Arial"/>
                        <a:cs typeface="Arial"/>
                      </a:endParaRPr>
                    </a:p>
                  </a:txBody>
                  <a:tcPr marL="0" marR="0" marB="0" marT="230505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31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38480" marR="293370" indent="283210">
                        <a:lnSpc>
                          <a:spcPct val="1125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velocity- 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displa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ement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08634" marR="48895" indent="-127000">
                        <a:lnSpc>
                          <a:spcPct val="64200"/>
                        </a:lnSpc>
                      </a:pPr>
                      <a:r>
                        <a:rPr dirty="0" baseline="-16666" sz="3000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-16666" sz="3000" spc="-3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2  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= v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y</a:t>
                      </a:r>
                      <a:r>
                        <a:rPr dirty="0" baseline="25641" sz="195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− 2g(y −</a:t>
                      </a:r>
                      <a:r>
                        <a:rPr dirty="0" sz="2000" spc="-2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y</a:t>
                      </a:r>
                      <a:r>
                        <a:rPr dirty="0" baseline="-21367" sz="1950">
                          <a:latin typeface="Arial"/>
                          <a:cs typeface="Arial"/>
                        </a:rPr>
                        <a:t>0</a:t>
                      </a:r>
                      <a:endParaRPr baseline="-21367" sz="1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Horizontal</a:t>
            </a:r>
            <a:r>
              <a:rPr dirty="0" spc="-65"/>
              <a:t> </a:t>
            </a:r>
            <a:r>
              <a:rPr dirty="0"/>
              <a:t>Range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361947"/>
            <a:ext cx="8013065" cy="5452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928369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horizontal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distance travelled by</a:t>
            </a:r>
            <a:r>
              <a:rPr dirty="0" sz="3200" spc="-155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a 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projectile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called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its</a:t>
            </a:r>
            <a:r>
              <a:rPr dirty="0" sz="3200" spc="-40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range.</a:t>
            </a:r>
            <a:endParaRPr sz="3200">
              <a:latin typeface="Arial"/>
              <a:cs typeface="Arial"/>
            </a:endParaRPr>
          </a:p>
          <a:p>
            <a:pPr algn="just" marL="355600" marR="1206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projectile launched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on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level ground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with  an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initial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speed </a:t>
            </a:r>
            <a:r>
              <a:rPr dirty="0" sz="3200" spc="10" i="1">
                <a:solidFill>
                  <a:srgbClr val="FAFAFA"/>
                </a:solidFill>
                <a:latin typeface="Arial"/>
                <a:cs typeface="Arial"/>
              </a:rPr>
              <a:t>v</a:t>
            </a:r>
            <a:r>
              <a:rPr dirty="0" baseline="-21164" sz="3150" spc="15" b="1">
                <a:solidFill>
                  <a:srgbClr val="FAFAFA"/>
                </a:solidFill>
                <a:latin typeface="Arial"/>
                <a:cs typeface="Arial"/>
              </a:rPr>
              <a:t>0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at an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angle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θ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above </a:t>
            </a:r>
            <a:r>
              <a:rPr dirty="0" sz="3200">
                <a:solidFill>
                  <a:srgbClr val="FAFAFA"/>
                </a:solidFill>
                <a:latin typeface="Arial"/>
                <a:cs typeface="Arial"/>
              </a:rPr>
              <a:t>the  </a:t>
            </a:r>
            <a:r>
              <a:rPr dirty="0" sz="3200" spc="-5">
                <a:solidFill>
                  <a:srgbClr val="FAFAFA"/>
                </a:solidFill>
                <a:latin typeface="Arial"/>
                <a:cs typeface="Arial"/>
              </a:rPr>
              <a:t>horizontal…</a:t>
            </a:r>
            <a:endParaRPr sz="3200">
              <a:latin typeface="Arial"/>
              <a:cs typeface="Arial"/>
            </a:endParaRPr>
          </a:p>
          <a:p>
            <a:pPr lvl="1" marL="756285" marR="5080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will have the same range </a:t>
            </a:r>
            <a:r>
              <a:rPr dirty="0" sz="2800">
                <a:solidFill>
                  <a:srgbClr val="FAFAFA"/>
                </a:solidFill>
                <a:latin typeface="Arial"/>
                <a:cs typeface="Arial"/>
              </a:rPr>
              <a:t>as 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a projectile  launched with an initial speed </a:t>
            </a:r>
            <a:r>
              <a:rPr dirty="0" sz="2800" spc="5" i="1">
                <a:solidFill>
                  <a:srgbClr val="FAFAFA"/>
                </a:solidFill>
                <a:latin typeface="Arial"/>
                <a:cs typeface="Arial"/>
              </a:rPr>
              <a:t>v</a:t>
            </a:r>
            <a:r>
              <a:rPr dirty="0" baseline="-21021" sz="2775" spc="7" b="1">
                <a:solidFill>
                  <a:srgbClr val="FAFAFA"/>
                </a:solidFill>
                <a:latin typeface="Arial"/>
                <a:cs typeface="Arial"/>
              </a:rPr>
              <a:t>0 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at 90° − </a:t>
            </a:r>
            <a:r>
              <a:rPr dirty="0" sz="2800" spc="-10">
                <a:solidFill>
                  <a:srgbClr val="FAFAFA"/>
                </a:solidFill>
                <a:latin typeface="Arial"/>
                <a:cs typeface="Arial"/>
              </a:rPr>
              <a:t>θ.  </a:t>
            </a:r>
            <a:r>
              <a:rPr dirty="0" sz="2800">
                <a:solidFill>
                  <a:srgbClr val="FAFAFA"/>
                </a:solidFill>
                <a:latin typeface="Arial"/>
                <a:cs typeface="Arial"/>
              </a:rPr>
              <a:t>(Identical projectiles 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launched at  </a:t>
            </a:r>
            <a:r>
              <a:rPr dirty="0" sz="2800">
                <a:solidFill>
                  <a:srgbClr val="FAFAFA"/>
                </a:solidFill>
                <a:latin typeface="Arial"/>
                <a:cs typeface="Arial"/>
              </a:rPr>
              <a:t>complementary 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angles </a:t>
            </a:r>
            <a:r>
              <a:rPr dirty="0" sz="2800">
                <a:solidFill>
                  <a:srgbClr val="FAFAFA"/>
                </a:solidFill>
                <a:latin typeface="Arial"/>
                <a:cs typeface="Arial"/>
              </a:rPr>
              <a:t>have 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AFAFA"/>
                </a:solidFill>
                <a:latin typeface="Arial"/>
                <a:cs typeface="Arial"/>
              </a:rPr>
              <a:t>same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AFAFA"/>
                </a:solidFill>
                <a:latin typeface="Arial"/>
                <a:cs typeface="Arial"/>
              </a:rPr>
              <a:t>range.)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will have a maximum range when θ =</a:t>
            </a:r>
            <a:r>
              <a:rPr dirty="0" sz="2800" spc="145">
                <a:solidFill>
                  <a:srgbClr val="FAFAFA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AFAFA"/>
                </a:solidFill>
                <a:latin typeface="Arial"/>
                <a:cs typeface="Arial"/>
              </a:rPr>
              <a:t>45°.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320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9410" y="4385005"/>
            <a:ext cx="30448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Arial"/>
                <a:cs typeface="Arial"/>
              </a:rPr>
              <a:t>THANK</a:t>
            </a:r>
            <a:r>
              <a:rPr dirty="0" sz="4000" spc="-65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YOU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2367152"/>
            <a:ext cx="472059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1F1F1"/>
                </a:solidFill>
                <a:latin typeface="Arial"/>
                <a:cs typeface="Arial"/>
              </a:rPr>
              <a:t>End of the</a:t>
            </a:r>
            <a:r>
              <a:rPr dirty="0" sz="4400" spc="-75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F1F1F1"/>
                </a:solidFill>
                <a:latin typeface="Arial"/>
                <a:cs typeface="Arial"/>
              </a:rPr>
              <a:t>Chapter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6565" y="483234"/>
            <a:ext cx="16116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Sca</a:t>
            </a:r>
            <a:r>
              <a:rPr dirty="0" spc="5">
                <a:solidFill>
                  <a:srgbClr val="FFFFFF"/>
                </a:solidFill>
              </a:rPr>
              <a:t>l</a:t>
            </a:r>
            <a:r>
              <a:rPr dirty="0">
                <a:solidFill>
                  <a:srgbClr val="FFFFFF"/>
                </a:solidFill>
              </a:rPr>
              <a:t>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400290" cy="4124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79883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Scalar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quantities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are the Physical  quantities which is complete with</a:t>
            </a:r>
            <a:r>
              <a:rPr dirty="0" sz="3200" spc="-9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  magnitude</a:t>
            </a:r>
            <a:r>
              <a:rPr dirty="0" sz="3200" spc="-1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alone.</a:t>
            </a:r>
            <a:endParaRPr sz="3200">
              <a:latin typeface="Arial"/>
              <a:cs typeface="Arial"/>
            </a:endParaRPr>
          </a:p>
          <a:p>
            <a:pPr marL="355600" marR="1062355" indent="-34290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Mass,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Temperature,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Energy,</a:t>
            </a:r>
            <a:r>
              <a:rPr dirty="0" sz="3200" spc="-114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Work,  Pressure</a:t>
            </a:r>
            <a:r>
              <a:rPr dirty="0" sz="3200" spc="-2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………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mass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of my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body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60 kg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means</a:t>
            </a:r>
            <a:r>
              <a:rPr dirty="0" sz="3200" spc="-13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my  body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made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up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of matter 60kg.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doesn’t need any more</a:t>
            </a:r>
            <a:r>
              <a:rPr dirty="0" sz="3200" spc="-9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explanation.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483234"/>
            <a:ext cx="16421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Vector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961630" cy="3636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228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Vector quantity is the one which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need</a:t>
            </a:r>
            <a:r>
              <a:rPr dirty="0" sz="3200" spc="-10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  direction for completing its</a:t>
            </a:r>
            <a:r>
              <a:rPr dirty="0" sz="3200" spc="-6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existence.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Velocity, Force/ Weight,</a:t>
            </a:r>
            <a:r>
              <a:rPr dirty="0" sz="3200" spc="-5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Acceleration….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My weight is 600 N means, I am pulled  towards earth with a force </a:t>
            </a:r>
            <a:r>
              <a:rPr dirty="0" sz="3200" spc="-10">
                <a:solidFill>
                  <a:srgbClr val="B9B9B9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600N.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is  not complete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unless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is specified</a:t>
            </a:r>
            <a:r>
              <a:rPr dirty="0" sz="3200" spc="-6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towards  Earth.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436" y="483234"/>
            <a:ext cx="44361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REST &amp;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967345" cy="4709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1015" indent="-3429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Rest- An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object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said to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at rest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if it </a:t>
            </a:r>
            <a:r>
              <a:rPr dirty="0" sz="3200" spc="-10">
                <a:solidFill>
                  <a:srgbClr val="B9B9B9"/>
                </a:solidFill>
                <a:latin typeface="Arial"/>
                <a:cs typeface="Arial"/>
              </a:rPr>
              <a:t>is</a:t>
            </a:r>
            <a:r>
              <a:rPr dirty="0" sz="3200" spc="-9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not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varying its position with respect to</a:t>
            </a:r>
            <a:r>
              <a:rPr dirty="0" sz="3200" spc="-8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time.</a:t>
            </a:r>
            <a:endParaRPr sz="3200">
              <a:latin typeface="Arial"/>
              <a:cs typeface="Arial"/>
            </a:endParaRPr>
          </a:p>
          <a:p>
            <a:pPr marL="355600" marR="29209" indent="-34290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Motion-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An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object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said to be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under</a:t>
            </a:r>
            <a:r>
              <a:rPr dirty="0" sz="3200" spc="-10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motion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if it changes its position with respect to  time.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Both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motion and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rest are</a:t>
            </a:r>
            <a:r>
              <a:rPr dirty="0" sz="3200" spc="-6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comparative.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table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in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my living room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at rest with</a:t>
            </a:r>
            <a:r>
              <a:rPr dirty="0" sz="3200" spc="-10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respect  to Earth while,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under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motion with respect  to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Sun.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464" y="483234"/>
            <a:ext cx="62738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Distance &amp;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Displacement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960359" cy="4026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Displacement</a:t>
            </a:r>
            <a:r>
              <a:rPr dirty="0" sz="3200" spc="-5">
                <a:latin typeface="Arial"/>
                <a:cs typeface="Arial"/>
              </a:rPr>
              <a:t>-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Displacement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difference in position of the object. It is</a:t>
            </a:r>
            <a:r>
              <a:rPr dirty="0" sz="3200" spc="-114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  straight line distance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between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initial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and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final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positions of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an object.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is a  vector</a:t>
            </a:r>
            <a:r>
              <a:rPr dirty="0" sz="3200" spc="-3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quantity.</a:t>
            </a:r>
            <a:endParaRPr sz="3200">
              <a:latin typeface="Arial"/>
              <a:cs typeface="Arial"/>
            </a:endParaRPr>
          </a:p>
          <a:p>
            <a:pPr marL="355600" marR="38735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Distance- Distance is the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length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of the  path followed by the object. It is a</a:t>
            </a:r>
            <a:r>
              <a:rPr dirty="0" sz="3200" spc="-11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scalar 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quantity.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483234"/>
            <a:ext cx="16427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Speed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710170" cy="461137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Speed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is the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rate of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change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of</a:t>
            </a:r>
            <a:r>
              <a:rPr dirty="0" sz="3200" spc="-10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distance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Or the distance covered per unit</a:t>
            </a:r>
            <a:r>
              <a:rPr dirty="0" sz="3200" spc="-9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Speed is the total distance (s) covered</a:t>
            </a:r>
            <a:r>
              <a:rPr dirty="0" sz="3200" spc="-12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in  total time</a:t>
            </a:r>
            <a:r>
              <a:rPr dirty="0" sz="3200" spc="-2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(t)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Speed</a:t>
            </a:r>
            <a:r>
              <a:rPr dirty="0" sz="3200" spc="-1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SI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Unit-</a:t>
            </a:r>
            <a:r>
              <a:rPr dirty="0" sz="3200" spc="-2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B9B9B9"/>
                </a:solidFill>
                <a:latin typeface="Arial"/>
                <a:cs typeface="Arial"/>
              </a:rPr>
              <a:t>ms</a:t>
            </a:r>
            <a:r>
              <a:rPr dirty="0" baseline="25132" sz="3150" spc="7">
                <a:solidFill>
                  <a:srgbClr val="B9B9B9"/>
                </a:solidFill>
                <a:latin typeface="Arial"/>
                <a:cs typeface="Arial"/>
              </a:rPr>
              <a:t>-1</a:t>
            </a:r>
            <a:endParaRPr baseline="25132" sz="3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527" y="4221479"/>
            <a:ext cx="1763268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95955" y="4216908"/>
            <a:ext cx="1772920" cy="1016635"/>
          </a:xfrm>
          <a:custGeom>
            <a:avLst/>
            <a:gdLst/>
            <a:ahLst/>
            <a:cxnLst/>
            <a:rect l="l" t="t" r="r" b="b"/>
            <a:pathLst>
              <a:path w="1772920" h="1016635">
                <a:moveTo>
                  <a:pt x="0" y="1016508"/>
                </a:moveTo>
                <a:lnTo>
                  <a:pt x="1772412" y="1016508"/>
                </a:lnTo>
                <a:lnTo>
                  <a:pt x="1772412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114" y="483234"/>
            <a:ext cx="19850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Velo</a:t>
            </a:r>
            <a:r>
              <a:rPr dirty="0" spc="5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734300" cy="402653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the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rate of change of</a:t>
            </a:r>
            <a:r>
              <a:rPr dirty="0" sz="3200" spc="-7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displacement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Is a measured speed </a:t>
            </a:r>
            <a:r>
              <a:rPr dirty="0" sz="3200" i="1">
                <a:solidFill>
                  <a:srgbClr val="B9B9B9"/>
                </a:solidFill>
                <a:latin typeface="Arial"/>
                <a:cs typeface="Arial"/>
              </a:rPr>
              <a:t>in a </a:t>
            </a:r>
            <a:r>
              <a:rPr dirty="0" sz="3200" spc="-5" i="1">
                <a:solidFill>
                  <a:srgbClr val="B9B9B9"/>
                </a:solidFill>
                <a:latin typeface="Arial"/>
                <a:cs typeface="Arial"/>
              </a:rPr>
              <a:t>given</a:t>
            </a:r>
            <a:r>
              <a:rPr dirty="0" sz="3200" spc="-135" i="1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 i="1">
                <a:solidFill>
                  <a:srgbClr val="B9B9B9"/>
                </a:solidFill>
                <a:latin typeface="Arial"/>
                <a:cs typeface="Arial"/>
              </a:rPr>
              <a:t>direction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tells us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not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only the speed of the</a:t>
            </a:r>
            <a:r>
              <a:rPr dirty="0" sz="3200" spc="-6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object 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but also the</a:t>
            </a:r>
            <a:r>
              <a:rPr dirty="0" sz="3200" spc="-40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direction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It is a vector</a:t>
            </a:r>
            <a:r>
              <a:rPr dirty="0" sz="3200" spc="-2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quantity.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9B9B9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5499735" algn="l"/>
              </a:tabLst>
            </a:pP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Velocity</a:t>
            </a:r>
            <a:r>
              <a:rPr dirty="0" sz="3200" spc="-5">
                <a:solidFill>
                  <a:srgbClr val="B9B9B9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B9B9B9"/>
                </a:solidFill>
                <a:latin typeface="Arial"/>
                <a:cs typeface="Arial"/>
              </a:rPr>
              <a:t>=	=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8564" y="4869179"/>
            <a:ext cx="2985516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83992" y="4864608"/>
            <a:ext cx="2994660" cy="802005"/>
          </a:xfrm>
          <a:custGeom>
            <a:avLst/>
            <a:gdLst/>
            <a:ahLst/>
            <a:cxnLst/>
            <a:rect l="l" t="t" r="r" b="b"/>
            <a:pathLst>
              <a:path w="2994660" h="802004">
                <a:moveTo>
                  <a:pt x="0" y="801624"/>
                </a:moveTo>
                <a:lnTo>
                  <a:pt x="2994660" y="801624"/>
                </a:lnTo>
                <a:lnTo>
                  <a:pt x="2994660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88252" y="4797552"/>
            <a:ext cx="504444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83680" y="4792979"/>
            <a:ext cx="513715" cy="1057910"/>
          </a:xfrm>
          <a:custGeom>
            <a:avLst/>
            <a:gdLst/>
            <a:ahLst/>
            <a:cxnLst/>
            <a:rect l="l" t="t" r="r" b="b"/>
            <a:pathLst>
              <a:path w="513715" h="1057910">
                <a:moveTo>
                  <a:pt x="0" y="1057656"/>
                </a:moveTo>
                <a:lnTo>
                  <a:pt x="513587" y="1057656"/>
                </a:lnTo>
                <a:lnTo>
                  <a:pt x="513587" y="0"/>
                </a:lnTo>
                <a:lnTo>
                  <a:pt x="0" y="0"/>
                </a:lnTo>
                <a:lnTo>
                  <a:pt x="0" y="1057656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196340"/>
            <a:ext cx="7694676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ATIF</dc:creator>
  <dcterms:created xsi:type="dcterms:W3CDTF">2018-07-25T10:07:12Z</dcterms:created>
  <dcterms:modified xsi:type="dcterms:W3CDTF">2018-07-25T10:07:12Z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2018-07-25T00:00:00Z</vt:filetime>
  </property>
</Properties>
</file>